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692"/>
    <a:srgbClr val="E8F5FC"/>
    <a:srgbClr val="009CDE"/>
    <a:srgbClr val="C1C6C8"/>
    <a:srgbClr val="006298"/>
    <a:srgbClr val="F8F48E"/>
    <a:srgbClr val="AC145A"/>
    <a:srgbClr val="F99FC9"/>
    <a:srgbClr val="AD96DC"/>
    <a:srgbClr val="653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19"/>
    <p:restoredTop sz="89833" autoAdjust="0"/>
  </p:normalViewPr>
  <p:slideViewPr>
    <p:cSldViewPr>
      <p:cViewPr varScale="1">
        <p:scale>
          <a:sx n="104" d="100"/>
          <a:sy n="104" d="100"/>
        </p:scale>
        <p:origin x="200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B5D9B-F7C8-4D7B-A16B-8F37617D7A00}" type="datetimeFigureOut">
              <a:rPr lang="nl-NL" smtClean="0"/>
              <a:t>18-05-18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D14C3-0B6E-4D1B-B84B-E51689AE993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7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slag - titel 2 rege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 noChangeAspect="1"/>
          </p:cNvSpPr>
          <p:nvPr>
            <p:ph type="title"/>
          </p:nvPr>
        </p:nvSpPr>
        <p:spPr>
          <a:xfrm>
            <a:off x="467544" y="914400"/>
            <a:ext cx="8208912" cy="774000"/>
          </a:xfrm>
        </p:spPr>
        <p:txBody>
          <a:bodyPr anchor="t" anchorCtr="0">
            <a:noAutofit/>
          </a:bodyPr>
          <a:lstStyle>
            <a:lvl1pPr algn="l">
              <a:defRPr sz="36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4" name="Classification"/>
          <p:cNvSpPr txBox="1"/>
          <p:nvPr userDrawn="1"/>
        </p:nvSpPr>
        <p:spPr>
          <a:xfrm>
            <a:off x="7062564" y="29160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5" name="ClassificationLabel"/>
          <p:cNvSpPr txBox="1"/>
          <p:nvPr userDrawn="1"/>
        </p:nvSpPr>
        <p:spPr>
          <a:xfrm>
            <a:off x="6227552" y="29160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9" b="25542"/>
          <a:stretch/>
        </p:blipFill>
        <p:spPr bwMode="auto">
          <a:xfrm>
            <a:off x="513" y="1808790"/>
            <a:ext cx="9143488" cy="29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76" y="4734850"/>
            <a:ext cx="3402224" cy="4088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31990"/>
            <a:ext cx="1495680" cy="41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20608"/>
            <a:ext cx="1080120" cy="23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90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_kop 1 regel - 1 kolom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96472" y="465517"/>
            <a:ext cx="8424000" cy="448737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95536" y="951570"/>
            <a:ext cx="84249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395536" y="1005576"/>
            <a:ext cx="8424000" cy="3510000"/>
          </a:xfrm>
        </p:spPr>
        <p:txBody>
          <a:bodyPr numCol="1">
            <a:no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914400" indent="-457200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57300" indent="-342900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714500" indent="-342900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71700" indent="-342900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nl-NL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2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4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63535207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p 2 regels - tekst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95536" y="951570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6472" y="141481"/>
            <a:ext cx="8424000" cy="772773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title</a:t>
            </a:r>
            <a:br>
              <a:rPr lang="en-US" dirty="0"/>
            </a:br>
            <a:endParaRPr lang="nl-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059658"/>
            <a:ext cx="8425184" cy="3564731"/>
          </a:xfrm>
        </p:spPr>
        <p:txBody>
          <a:bodyPr/>
          <a:lstStyle>
            <a:lvl1pPr marL="4572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1pPr>
            <a:lvl2pPr marL="9144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2pPr>
            <a:lvl3pPr marL="13716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 marL="18288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4pPr>
            <a:lvl5pPr marL="2114550" indent="-28575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15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7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84500050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slag - titel 1 reg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1437624"/>
            <a:ext cx="8229600" cy="405000"/>
          </a:xfrm>
        </p:spPr>
        <p:txBody>
          <a:bodyPr anchor="ctr" anchorCtr="0">
            <a:noAutofit/>
          </a:bodyPr>
          <a:lstStyle>
            <a:lvl1pPr algn="l">
              <a:defRPr sz="36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060790"/>
            <a:ext cx="9144000" cy="2671200"/>
          </a:xfrm>
          <a:prstGeom prst="rect">
            <a:avLst/>
          </a:prstGeom>
          <a:solidFill>
            <a:srgbClr val="E8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8" y="2571750"/>
            <a:ext cx="2151335" cy="1440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76" y="4734850"/>
            <a:ext cx="3402224" cy="408896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31990"/>
            <a:ext cx="1495680" cy="41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20608"/>
            <a:ext cx="1080120" cy="23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lassification"/>
          <p:cNvSpPr txBox="1"/>
          <p:nvPr userDrawn="1"/>
        </p:nvSpPr>
        <p:spPr>
          <a:xfrm>
            <a:off x="7062564" y="29160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4" name="ClassificationLabel"/>
          <p:cNvSpPr txBox="1"/>
          <p:nvPr userDrawn="1"/>
        </p:nvSpPr>
        <p:spPr>
          <a:xfrm>
            <a:off x="6227552" y="29160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41166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 - 2 reg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2139702"/>
          </a:xfrm>
          <a:prstGeom prst="rect">
            <a:avLst/>
          </a:prstGeom>
          <a:solidFill>
            <a:srgbClr val="E8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8F5F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139702"/>
          </a:xfrm>
          <a:prstGeom prst="rect">
            <a:avLst/>
          </a:prstGeom>
          <a:solidFill>
            <a:srgbClr val="E8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8F5F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457200" y="915566"/>
            <a:ext cx="8229600" cy="772773"/>
          </a:xfrm>
        </p:spPr>
        <p:txBody>
          <a:bodyPr anchor="t" anchorCtr="0">
            <a:noAutofit/>
          </a:bodyPr>
          <a:lstStyle>
            <a:lvl1pPr algn="l">
              <a:defRPr sz="36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pic>
        <p:nvPicPr>
          <p:cNvPr id="14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10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1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59296146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 - 1 r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2139702"/>
          </a:xfrm>
          <a:prstGeom prst="rect">
            <a:avLst/>
          </a:prstGeom>
          <a:solidFill>
            <a:srgbClr val="E8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8F5F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139702"/>
          </a:xfrm>
          <a:prstGeom prst="rect">
            <a:avLst/>
          </a:prstGeom>
          <a:solidFill>
            <a:srgbClr val="E8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8F5FC"/>
              </a:solidFill>
            </a:endParaRPr>
          </a:p>
        </p:txBody>
      </p: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456566" y="1437624"/>
            <a:ext cx="8229600" cy="405000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3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4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232946301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p 1 regel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96472" y="465517"/>
            <a:ext cx="8424000" cy="44873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95536" y="951570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059658"/>
            <a:ext cx="4176712" cy="3564731"/>
          </a:xfrm>
        </p:spPr>
        <p:txBody>
          <a:bodyPr/>
          <a:lstStyle>
            <a:lvl1pPr marL="4572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1pPr>
            <a:lvl2pPr marL="9144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2pPr>
            <a:lvl3pPr marL="13716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 marL="18288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4pPr>
            <a:lvl5pPr marL="2114550" indent="-28575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42436" y="1059582"/>
            <a:ext cx="4176000" cy="35643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7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266449306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p 1 regel - 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fbeelding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7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6472" y="465517"/>
            <a:ext cx="8424000" cy="44873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nl-NL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95536" y="951570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5288" y="1059658"/>
            <a:ext cx="4176712" cy="3564731"/>
          </a:xfrm>
        </p:spPr>
        <p:txBody>
          <a:bodyPr/>
          <a:lstStyle>
            <a:lvl1pPr marL="4572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1pPr>
            <a:lvl2pPr marL="9144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2pPr>
            <a:lvl3pPr marL="13716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 marL="18288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4pPr>
            <a:lvl5pPr marL="2114550" indent="-28575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42436" y="1059582"/>
            <a:ext cx="4176000" cy="17281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4"/>
          </p:nvPr>
        </p:nvSpPr>
        <p:spPr>
          <a:xfrm>
            <a:off x="4644008" y="2895786"/>
            <a:ext cx="4176000" cy="1728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7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121232986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p 2 regels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95536" y="951570"/>
            <a:ext cx="8424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059658"/>
            <a:ext cx="4176712" cy="3564731"/>
          </a:xfrm>
        </p:spPr>
        <p:txBody>
          <a:bodyPr/>
          <a:lstStyle>
            <a:lvl1pPr marL="4572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1pPr>
            <a:lvl2pPr marL="9144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2pPr>
            <a:lvl3pPr marL="13716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 marL="1828800" indent="-45720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4pPr>
            <a:lvl5pPr marL="2114550" indent="-285750">
              <a:buClr>
                <a:srgbClr val="009CDE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42436" y="1059582"/>
            <a:ext cx="4176000" cy="35643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6472" y="141481"/>
            <a:ext cx="8424000" cy="772773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9CDE"/>
                </a:solidFill>
              </a:defRPr>
            </a:lvl1pPr>
          </a:lstStyle>
          <a:p>
            <a:r>
              <a:rPr lang="en-US" dirty="0"/>
              <a:t>Click to edit title</a:t>
            </a:r>
            <a:br>
              <a:rPr lang="en-US" dirty="0"/>
            </a:br>
            <a:endParaRPr lang="nl-NL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7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8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363998557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­_kop 2 regels - 2 kolommen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 userDrawn="1"/>
        </p:nvSpPr>
        <p:spPr>
          <a:xfrm>
            <a:off x="513" y="4734850"/>
            <a:ext cx="9144000" cy="408896"/>
          </a:xfrm>
          <a:prstGeom prst="rect">
            <a:avLst/>
          </a:prstGeom>
          <a:solidFill>
            <a:srgbClr val="E4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Picture 2" descr="H:\Buroblad\deVolksbank_Tab_element_100mm_RGB-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850"/>
            <a:ext cx="1485288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Afbeelding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18994"/>
            <a:ext cx="1080000" cy="2310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96472" y="141480"/>
            <a:ext cx="8424000" cy="772200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br>
              <a:rPr lang="en-US" dirty="0"/>
            </a:br>
            <a:endParaRPr lang="nl-NL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95536" y="951570"/>
            <a:ext cx="84249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395536" y="1005576"/>
            <a:ext cx="4104456" cy="3510000"/>
          </a:xfrm>
        </p:spPr>
        <p:txBody>
          <a:bodyPr numCol="1">
            <a:no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742950" indent="-285750" algn="l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14550" indent="-285750" algn="l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/>
          <p:cNvSpPr txBox="1">
            <a:spLocks noChangeAspect="1"/>
          </p:cNvSpPr>
          <p:nvPr userDrawn="1"/>
        </p:nvSpPr>
        <p:spPr>
          <a:xfrm>
            <a:off x="4716016" y="1004400"/>
            <a:ext cx="4104456" cy="35100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85750" indent="-285750" algn="l" defTabSz="9144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/>
              <a:t>Click to edit 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Second level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Third level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/>
              <a:t>Fourth level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/>
              <a:t>Fifth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44408" y="4779510"/>
            <a:ext cx="442392" cy="273844"/>
          </a:xfrm>
        </p:spPr>
        <p:txBody>
          <a:bodyPr/>
          <a:lstStyle>
            <a:lvl1pPr>
              <a:defRPr sz="1000"/>
            </a:lvl1pPr>
          </a:lstStyle>
          <a:p>
            <a:fld id="{F636C511-F605-4C71-AFC9-7C7EE045912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3" name="Classification"/>
          <p:cNvSpPr txBox="1"/>
          <p:nvPr userDrawn="1"/>
        </p:nvSpPr>
        <p:spPr>
          <a:xfrm>
            <a:off x="6862539" y="480645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>
                <a:solidFill>
                  <a:srgbClr val="768692"/>
                </a:solidFill>
              </a:rPr>
              <a:t>Intern</a:t>
            </a:r>
            <a:endParaRPr lang="nl-NL" sz="1000">
              <a:solidFill>
                <a:srgbClr val="768692"/>
              </a:solidFill>
            </a:endParaRPr>
          </a:p>
        </p:txBody>
      </p:sp>
      <p:sp>
        <p:nvSpPr>
          <p:cNvPr id="14" name="ClassificationLabel"/>
          <p:cNvSpPr txBox="1"/>
          <p:nvPr userDrawn="1"/>
        </p:nvSpPr>
        <p:spPr>
          <a:xfrm>
            <a:off x="6027527" y="4806450"/>
            <a:ext cx="991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aseline="0">
                <a:solidFill>
                  <a:srgbClr val="768692"/>
                </a:solidFill>
              </a:rPr>
              <a:t>Classificatie:</a:t>
            </a:r>
          </a:p>
        </p:txBody>
      </p:sp>
    </p:spTree>
    <p:extLst>
      <p:ext uri="{BB962C8B-B14F-4D97-AF65-F5344CB8AC3E}">
        <p14:creationId xmlns:p14="http://schemas.microsoft.com/office/powerpoint/2010/main" val="4798153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DD401-DA70-4023-BB21-4E8EDE9D0D58}" type="datetimeFigureOut">
              <a:rPr lang="nl-NL" smtClean="0"/>
              <a:t>18-05-18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C511-F605-4C71-AFC9-7C7EE04591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74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69" r:id="rId2"/>
    <p:sldLayoutId id="2147483668" r:id="rId3"/>
    <p:sldLayoutId id="2147483691" r:id="rId4"/>
    <p:sldLayoutId id="2147483692" r:id="rId5"/>
    <p:sldLayoutId id="2147483670" r:id="rId6"/>
    <p:sldLayoutId id="2147483694" r:id="rId7"/>
    <p:sldLayoutId id="2147483693" r:id="rId8"/>
    <p:sldLayoutId id="2147483671" r:id="rId9"/>
    <p:sldLayoutId id="2147483672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rgbClr val="009CDE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rgbClr val="009CDE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rgbClr val="009CDE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Clr>
          <a:srgbClr val="009CDE"/>
        </a:buClr>
        <a:buFont typeface="Arial" panose="020B0604020202020204" pitchFamily="34" charset="0"/>
        <a:buChar char="•"/>
        <a:defRPr sz="1600" kern="1200">
          <a:solidFill>
            <a:srgbClr val="009CDE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rgbClr val="009CDE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rgbClr val="009CD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Fraude detectie</a:t>
            </a:r>
          </a:p>
        </p:txBody>
      </p:sp>
    </p:spTree>
    <p:extLst>
      <p:ext uri="{BB962C8B-B14F-4D97-AF65-F5344CB8AC3E}">
        <p14:creationId xmlns:p14="http://schemas.microsoft.com/office/powerpoint/2010/main" val="295348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C511-F605-4C71-AFC9-7C7EE045912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err="1"/>
              <a:t>Pain</a:t>
            </a:r>
            <a:r>
              <a:rPr lang="nl-NL" sz="4000" dirty="0"/>
              <a:t> + </a:t>
            </a:r>
            <a:r>
              <a:rPr lang="nl-NL" sz="4000" dirty="0" err="1"/>
              <a:t>Gain</a:t>
            </a:r>
            <a:endParaRPr lang="nl-NL" sz="400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Fraude bij brieven en </a:t>
            </a:r>
            <a:r>
              <a:rPr lang="nl-NL" sz="2000" dirty="0" err="1"/>
              <a:t>emails</a:t>
            </a:r>
            <a:endParaRPr lang="nl-N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9A43E-39F2-3440-BCDA-1C76493D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08" y="3328989"/>
            <a:ext cx="127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8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AA0A5-7A65-734B-9311-CD69648E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C511-F605-4C71-AFC9-7C7EE0459122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E4AA3-F9B0-5847-81D2-2BF3A97C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/>
              <a:t>Product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97F90-7F9D-4449-9606-8DA8EBA86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Fraude detectie</a:t>
            </a:r>
          </a:p>
          <a:p>
            <a:r>
              <a:rPr lang="nl-NL" sz="2000" dirty="0"/>
              <a:t>Camera/OCR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E7D8C-A699-6D47-8467-1C12E802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120" y="2859781"/>
            <a:ext cx="2582352" cy="17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6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97E00-5F2E-6847-B21E-476F19F2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C511-F605-4C71-AFC9-7C7EE045912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F2D80-B07E-9F43-8A90-0CE5B640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71940-79BB-6345-89E2-07BC30AAC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Filmpje</a:t>
            </a:r>
          </a:p>
        </p:txBody>
      </p:sp>
    </p:spTree>
    <p:extLst>
      <p:ext uri="{BB962C8B-B14F-4D97-AF65-F5344CB8AC3E}">
        <p14:creationId xmlns:p14="http://schemas.microsoft.com/office/powerpoint/2010/main" val="141447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D4FB3-9720-154A-9E6C-DC1E9099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C511-F605-4C71-AFC9-7C7EE045912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A01F7B-92D8-4F4C-B5B8-07856F5E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err="1"/>
              <a:t>What’s</a:t>
            </a:r>
            <a:r>
              <a:rPr lang="nl-NL" sz="4000" dirty="0"/>
              <a:t> Unique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D7FF2-A185-1449-A5C7-0471BBBF6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Los koppelen van de fraudehelpdesk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1ADE9-AE53-FE43-94E2-A809FF14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578300"/>
            <a:ext cx="2880320" cy="19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F5312-0804-824D-9CC3-93B66574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C511-F605-4C71-AFC9-7C7EE045912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2658C-8578-FC4F-A3C9-792189ED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/>
              <a:t>Business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37075-623C-B244-AF9F-293138312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Minder werk voor fraudehelp desk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778BF-3805-184E-B685-BBDAFC6E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578300"/>
            <a:ext cx="2880320" cy="1918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9B79D-AC43-CE43-9CB9-2ACBF88E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70" y="3147813"/>
            <a:ext cx="1899017" cy="12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1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0432D-4B62-FD4C-8C3B-ACB08613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C511-F605-4C71-AFC9-7C7EE0459122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4EFC6-8B82-9A40-9877-7BC17956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/>
              <a:t>Investment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F8272-768A-5641-B6BA-8C492E1F6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AI Learning</a:t>
            </a:r>
          </a:p>
          <a:p>
            <a:r>
              <a:rPr lang="nl-NL" sz="2000" dirty="0"/>
              <a:t>Machine Learning</a:t>
            </a:r>
          </a:p>
          <a:p>
            <a:r>
              <a:rPr lang="nl-NL" sz="2000" dirty="0" err="1"/>
              <a:t>Deep</a:t>
            </a:r>
            <a:r>
              <a:rPr lang="nl-NL" sz="2000" dirty="0"/>
              <a:t>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D6D59-B370-EE48-AEF3-3333F7BC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72" y="1296989"/>
            <a:ext cx="3657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2181"/>
      </p:ext>
    </p:extLst>
  </p:cSld>
  <p:clrMapOvr>
    <a:masterClrMapping/>
  </p:clrMapOvr>
</p:sld>
</file>

<file path=ppt/theme/theme1.xml><?xml version="1.0" encoding="utf-8"?>
<a:theme xmlns:a="http://schemas.openxmlformats.org/drawingml/2006/main" name="de Volksbank N.V.">
  <a:themeElements>
    <a:clrScheme name="De Volksbank NV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CDE"/>
      </a:accent1>
      <a:accent2>
        <a:srgbClr val="4B4F54"/>
      </a:accent2>
      <a:accent3>
        <a:srgbClr val="768692"/>
      </a:accent3>
      <a:accent4>
        <a:srgbClr val="8246AF"/>
      </a:accent4>
      <a:accent5>
        <a:srgbClr val="E31C79"/>
      </a:accent5>
      <a:accent6>
        <a:srgbClr val="FFD100"/>
      </a:accent6>
      <a:hlink>
        <a:srgbClr val="0000FF"/>
      </a:hlink>
      <a:folHlink>
        <a:srgbClr val="800080"/>
      </a:folHlink>
    </a:clrScheme>
    <a:fontScheme name="de Volksbank N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45</Words>
  <Application>Microsoft Macintosh PowerPoint</Application>
  <PresentationFormat>On-screen Show (16:9)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de Volksbank N.V.</vt:lpstr>
      <vt:lpstr>Fraude detectie</vt:lpstr>
      <vt:lpstr>Pain + Gain</vt:lpstr>
      <vt:lpstr>Product</vt:lpstr>
      <vt:lpstr>Demo</vt:lpstr>
      <vt:lpstr>What’s Unique</vt:lpstr>
      <vt:lpstr>Business Model</vt:lpstr>
      <vt:lpstr>Investment</vt:lpstr>
    </vt:vector>
  </TitlesOfParts>
  <Company>de Volksbank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JSR - RS/JPG/PdV</dc:creator>
  <dc:description>Sjabloonn maakt onderdeel uit van Huisstijltoepassing_x000d_
_x000d_
JPG - 2016</dc:description>
  <cp:lastModifiedBy>Termeczky, T.I.A.M. (Tobias)</cp:lastModifiedBy>
  <cp:revision>51</cp:revision>
  <dcterms:created xsi:type="dcterms:W3CDTF">2016-11-29T07:58:47Z</dcterms:created>
  <dcterms:modified xsi:type="dcterms:W3CDTF">2018-05-18T09:29:21Z</dcterms:modified>
  <cp:category>Datum lst. wijziging: 22-12-2017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</vt:lpwstr>
  </property>
</Properties>
</file>